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19"/>
  </p:notesMasterIdLst>
  <p:sldIdLst>
    <p:sldId id="319" r:id="rId2"/>
    <p:sldId id="362" r:id="rId3"/>
    <p:sldId id="2053" r:id="rId4"/>
    <p:sldId id="2373" r:id="rId5"/>
    <p:sldId id="2375" r:id="rId6"/>
    <p:sldId id="2376" r:id="rId7"/>
    <p:sldId id="2374" r:id="rId8"/>
    <p:sldId id="2384" r:id="rId9"/>
    <p:sldId id="2377" r:id="rId10"/>
    <p:sldId id="2378" r:id="rId11"/>
    <p:sldId id="2379" r:id="rId12"/>
    <p:sldId id="2380" r:id="rId13"/>
    <p:sldId id="2381" r:id="rId14"/>
    <p:sldId id="2382" r:id="rId15"/>
    <p:sldId id="2383" r:id="rId16"/>
    <p:sldId id="2063" r:id="rId17"/>
    <p:sldId id="2302" r:id="rId18"/>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a:srgbClr val="000000"/>
    <a:srgbClr val="000204"/>
    <a:srgbClr val="9C866E"/>
    <a:srgbClr val="6E5B4C"/>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78022" autoAdjust="0"/>
  </p:normalViewPr>
  <p:slideViewPr>
    <p:cSldViewPr>
      <p:cViewPr varScale="1">
        <p:scale>
          <a:sx n="123" d="100"/>
          <a:sy n="123" d="100"/>
        </p:scale>
        <p:origin x="120" y="336"/>
      </p:cViewPr>
      <p:guideLst>
        <p:guide orient="horz" pos="1620"/>
        <p:guide pos="2880"/>
      </p:guideLst>
    </p:cSldViewPr>
  </p:slideViewPr>
  <p:outlineViewPr>
    <p:cViewPr varScale="1">
      <p:scale>
        <a:sx n="33" d="100"/>
        <a:sy n="33" d="100"/>
      </p:scale>
      <p:origin x="0" y="-24936"/>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699034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Do you ever say (or post) things</a:t>
            </a:r>
            <a:r>
              <a:rPr lang="en-US" sz="1200" kern="1200" baseline="0" dirty="0" smtClean="0">
                <a:solidFill>
                  <a:srgbClr val="000000"/>
                </a:solidFill>
                <a:effectLst/>
                <a:latin typeface="Times New Roman" pitchFamily="16" charset="0"/>
                <a:ea typeface="+mn-ea"/>
                <a:cs typeface="+mn-cs"/>
              </a:rPr>
              <a:t> that you know will anger others?</a:t>
            </a:r>
          </a:p>
          <a:p>
            <a:r>
              <a:rPr lang="en-US" sz="1200" kern="1200" baseline="0" dirty="0" smtClean="0">
                <a:solidFill>
                  <a:srgbClr val="000000"/>
                </a:solidFill>
                <a:effectLst/>
                <a:latin typeface="Times New Roman" pitchFamily="16" charset="0"/>
                <a:ea typeface="+mn-ea"/>
                <a:cs typeface="+mn-cs"/>
              </a:rPr>
              <a:t>Do you ever say things just to let everyone know you have an opinion?</a:t>
            </a:r>
          </a:p>
          <a:p>
            <a:r>
              <a:rPr lang="en-US" sz="1200" kern="1200" baseline="0" dirty="0" smtClean="0">
                <a:solidFill>
                  <a:srgbClr val="000000"/>
                </a:solidFill>
                <a:effectLst/>
                <a:latin typeface="Times New Roman" pitchFamily="16" charset="0"/>
                <a:ea typeface="+mn-ea"/>
                <a:cs typeface="+mn-cs"/>
              </a:rPr>
              <a:t>Do you ever say things because you know you have a “zinger”?</a:t>
            </a:r>
            <a:r>
              <a:rPr lang="en-US" sz="1200" kern="1200" dirty="0" smtClean="0">
                <a:solidFill>
                  <a:srgbClr val="000000"/>
                </a:solidFill>
                <a:effectLst/>
                <a:latin typeface="Times New Roman" pitchFamily="16" charset="0"/>
                <a:ea typeface="+mn-ea"/>
                <a:cs typeface="+mn-cs"/>
              </a:rPr>
              <a:t> </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Ga 5:26 Let us not become conceited, provoking one another, envying one another.</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813257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READ: Romans 14:15-23</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238763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Ro 2:21 You, therefore, who teach another, do you not teach yourself? You who preach that a man should not steal, do you steal? 22 You who say, "Do not commit adultery," do you commit adultery? You who abhor idols, do you rob temples? 23 You who make your boast in the law, do you dishonor God through breaking the law?</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921283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Heb</a:t>
            </a:r>
            <a:r>
              <a:rPr lang="en-US" sz="1200" kern="1200" dirty="0" smtClean="0">
                <a:solidFill>
                  <a:srgbClr val="000000"/>
                </a:solidFill>
                <a:effectLst/>
                <a:latin typeface="Times New Roman" pitchFamily="16" charset="0"/>
                <a:ea typeface="+mn-ea"/>
                <a:cs typeface="+mn-cs"/>
              </a:rPr>
              <a:t> 4:15 For we do not have a High Priest who cannot sympathize with our weaknesses, but was in all points tempted as we are, yet without sin.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2368665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Jas 1:19 ¶ So then, my beloved brethren, let every man be swift to hear, slow to speak, slow to wrath; 20 for the wrath of man does not produce the righteousness of God.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559872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4:29 Let no corrupt word proceed out of your mouth, but what is good for necessary edification, that it may impart grace to the hearers.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897631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172405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168229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theme this year: One Another</a:t>
            </a:r>
          </a:p>
          <a:p>
            <a:endParaRPr lang="en-US" baseline="0" dirty="0" smtClean="0"/>
          </a:p>
          <a:p>
            <a:r>
              <a:rPr lang="en-US" dirty="0" smtClean="0"/>
              <a:t>Thoughts</a:t>
            </a:r>
            <a:r>
              <a:rPr lang="en-US" baseline="0" dirty="0" smtClean="0"/>
              <a:t> on Spiritual Maturity - What makes you spiritually mature?</a:t>
            </a:r>
          </a:p>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val="313527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READ: Romans 14:15-23</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4</a:t>
            </a:fld>
            <a:endParaRPr lang="en-US"/>
          </a:p>
        </p:txBody>
      </p:sp>
    </p:spTree>
    <p:extLst>
      <p:ext uri="{BB962C8B-B14F-4D97-AF65-F5344CB8AC3E}">
        <p14:creationId xmlns:p14="http://schemas.microsoft.com/office/powerpoint/2010/main" val="111029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8:9 But beware lest somehow this liberty of yours become a stumbling block to those who are weak.</a:t>
            </a:r>
          </a:p>
          <a:p>
            <a:r>
              <a:rPr lang="en-US" sz="1200" kern="1200" dirty="0" smtClean="0">
                <a:solidFill>
                  <a:srgbClr val="000000"/>
                </a:solidFill>
                <a:effectLst/>
                <a:latin typeface="Times New Roman" pitchFamily="16" charset="0"/>
                <a:ea typeface="+mn-ea"/>
                <a:cs typeface="+mn-cs"/>
              </a:rPr>
              <a:t> Ga 5:13 ¶ For you, brethren, have been called to liberty; only do not use liberty as an opportunity for the flesh, but through love serve one another.</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3891782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READ: Romans 14:15-23</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353225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US" sz="1200" i="1" dirty="0" smtClean="0">
                <a:effectLst>
                  <a:glow rad="228600">
                    <a:srgbClr val="000000"/>
                  </a:glow>
                </a:effectLst>
              </a:rPr>
              <a:t>See that no one renders evil for evil to anyone, but always pursue what is good both for yourselves and for all</a:t>
            </a:r>
            <a:r>
              <a:rPr lang="en-US" sz="1200" dirty="0" smtClean="0">
                <a:effectLst>
                  <a:glow rad="228600">
                    <a:srgbClr val="000000"/>
                  </a:glow>
                </a:effectLst>
              </a:rPr>
              <a:t>. </a:t>
            </a:r>
            <a:r>
              <a:rPr lang="en-US" sz="1200" baseline="0" dirty="0" smtClean="0">
                <a:effectLst>
                  <a:glow rad="228600">
                    <a:srgbClr val="000000"/>
                  </a:glow>
                </a:effectLst>
              </a:rPr>
              <a:t> </a:t>
            </a:r>
            <a:r>
              <a:rPr lang="en-US" sz="1200" dirty="0" smtClean="0">
                <a:effectLst>
                  <a:glow rad="228600">
                    <a:srgbClr val="000000"/>
                  </a:glow>
                </a:effectLst>
              </a:rPr>
              <a:t>1 Thessalonians 5:15 </a:t>
            </a:r>
            <a:endParaRPr lang="en-US" sz="1200" b="1" dirty="0">
              <a:effectLst>
                <a:glow rad="228600">
                  <a:srgbClr val="000000"/>
                </a:glow>
              </a:effectLst>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2040494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endParaRPr lang="en-US" sz="1200" b="1" dirty="0">
              <a:effectLst>
                <a:glow rad="228600">
                  <a:srgbClr val="000000"/>
                </a:glow>
              </a:effectLst>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13310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259894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43" y="5443"/>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7315200" cy="2971800"/>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Worship 	</a:t>
            </a:r>
            <a:r>
              <a:rPr lang="en-US" sz="3000" dirty="0" smtClean="0">
                <a:effectLst>
                  <a:glow rad="228600">
                    <a:srgbClr val="03080D"/>
                  </a:glow>
                </a:effectLst>
              </a:rPr>
              <a:t>	  		 9:30 </a:t>
            </a:r>
            <a:r>
              <a:rPr lang="en-US" sz="3000" dirty="0">
                <a:effectLst>
                  <a:glow rad="228600">
                    <a:srgbClr val="03080D"/>
                  </a:glow>
                </a:effectLst>
              </a:rPr>
              <a:t>AM</a:t>
            </a:r>
          </a:p>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a:t>
            </a:r>
            <a:r>
              <a:rPr lang="en-US" sz="3000" dirty="0" smtClean="0">
                <a:effectLst>
                  <a:glow rad="228600">
                    <a:srgbClr val="03080D"/>
                  </a:glow>
                </a:effectLst>
              </a:rPr>
              <a:t>Class (Livestream) </a:t>
            </a:r>
            <a:r>
              <a:rPr lang="en-US" sz="3000" dirty="0">
                <a:effectLst>
                  <a:glow rad="228600">
                    <a:srgbClr val="03080D"/>
                  </a:glow>
                </a:effectLst>
              </a:rPr>
              <a:t>	 </a:t>
            </a:r>
            <a:r>
              <a:rPr lang="en-US" sz="3000" dirty="0" smtClean="0">
                <a:effectLst>
                  <a:glow rad="228600">
                    <a:srgbClr val="03080D"/>
                  </a:glow>
                </a:effectLst>
              </a:rPr>
              <a:t>5:00 PM</a:t>
            </a:r>
            <a:endParaRPr lang="en-US" sz="3000" dirty="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60" lvl="1" indent="0">
              <a:buNone/>
            </a:pPr>
            <a:r>
              <a:rPr lang="en-US" sz="3000" dirty="0">
                <a:effectLst>
                  <a:glow rad="228600">
                    <a:srgbClr val="03080D"/>
                  </a:glow>
                </a:effectLst>
              </a:rPr>
              <a:t>Bible Class (Livestream</a:t>
            </a:r>
            <a:r>
              <a:rPr lang="en-US" sz="3000" dirty="0" smtClean="0">
                <a:effectLst>
                  <a:glow rad="228600">
                    <a:srgbClr val="03080D"/>
                  </a:glow>
                </a:effectLst>
              </a:rPr>
              <a:t>) 	 </a:t>
            </a:r>
            <a:r>
              <a:rPr lang="en-US" sz="3000" dirty="0">
                <a:effectLst>
                  <a:glow rad="228600">
                    <a:srgbClr val="03080D"/>
                  </a:glow>
                </a:effectLst>
              </a:rPr>
              <a:t>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lumMod val="95000"/>
                  </a:schemeClr>
                </a:solidFill>
                <a:effectLst>
                  <a:glow rad="101600">
                    <a:schemeClr val="bg1">
                      <a:alpha val="60000"/>
                    </a:schemeClr>
                  </a:glow>
                </a:effectLst>
                <a:uLnTx/>
                <a:uFillTx/>
                <a:latin typeface="+mj-lt"/>
                <a:ea typeface="+mj-ea"/>
                <a:cs typeface="+mj-cs"/>
              </a:rPr>
              <a:t>www.SunsetchurchofChrist.net</a:t>
            </a:r>
          </a:p>
        </p:txBody>
      </p:sp>
    </p:spTree>
    <p:extLst>
      <p:ext uri="{BB962C8B-B14F-4D97-AF65-F5344CB8AC3E}">
        <p14:creationId xmlns:p14="http://schemas.microsoft.com/office/powerpoint/2010/main" val="3659882491"/>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Do you think of others with your words?</a:t>
            </a:r>
          </a:p>
          <a:p>
            <a:pPr marL="0" indent="0" algn="just">
              <a:buNone/>
            </a:pPr>
            <a:r>
              <a:rPr lang="en-US" sz="3500" dirty="0">
                <a:effectLst>
                  <a:glow rad="228600">
                    <a:srgbClr val="000000"/>
                  </a:glow>
                </a:effectLst>
              </a:rPr>
              <a:t>	</a:t>
            </a:r>
            <a:r>
              <a:rPr lang="en-US" sz="3500" dirty="0" smtClean="0">
                <a:effectLst>
                  <a:glow rad="228600">
                    <a:srgbClr val="000000"/>
                  </a:glow>
                </a:effectLst>
              </a:rPr>
              <a:t>Unnecessary opinions vs. edification</a:t>
            </a:r>
          </a:p>
          <a:p>
            <a:pPr marL="0" indent="0" algn="just">
              <a:buNone/>
            </a:pPr>
            <a:r>
              <a:rPr lang="en-US" sz="3500" dirty="0">
                <a:effectLst>
                  <a:glow rad="228600">
                    <a:srgbClr val="000000"/>
                  </a:glow>
                </a:effectLst>
              </a:rPr>
              <a:t>	</a:t>
            </a:r>
            <a:r>
              <a:rPr lang="en-US" sz="3500" dirty="0" smtClean="0">
                <a:effectLst>
                  <a:glow rad="228600">
                    <a:srgbClr val="000000"/>
                  </a:glow>
                </a:effectLst>
              </a:rPr>
              <a:t>Speaking in anger vs. speaking in love</a:t>
            </a:r>
          </a:p>
          <a:p>
            <a:pPr marL="0" indent="0" algn="just">
              <a:buNone/>
            </a:pPr>
            <a:r>
              <a:rPr lang="en-US" sz="3500" dirty="0">
                <a:effectLst>
                  <a:glow rad="228600">
                    <a:srgbClr val="000000"/>
                  </a:glow>
                </a:effectLst>
              </a:rPr>
              <a:t>	</a:t>
            </a:r>
            <a:r>
              <a:rPr lang="en-US" sz="3500" dirty="0" smtClean="0">
                <a:effectLst>
                  <a:glow rad="228600">
                    <a:srgbClr val="000000"/>
                  </a:glow>
                </a:effectLst>
              </a:rPr>
              <a:t>Provoking wrath vs. provoking </a:t>
            </a:r>
          </a:p>
          <a:p>
            <a:pPr marL="0" indent="0" algn="just">
              <a:buNone/>
            </a:pPr>
            <a:endParaRPr lang="en-US" sz="1200" dirty="0">
              <a:effectLst>
                <a:glow rad="228600">
                  <a:srgbClr val="000000"/>
                </a:glow>
              </a:effectLst>
            </a:endParaRPr>
          </a:p>
          <a:p>
            <a:pPr marL="0" indent="0" algn="just">
              <a:buNone/>
            </a:pPr>
            <a:r>
              <a:rPr lang="en-US" sz="3500" i="1" dirty="0" smtClean="0">
                <a:effectLst>
                  <a:glow rad="228600">
                    <a:srgbClr val="000000"/>
                  </a:glow>
                </a:effectLst>
              </a:rPr>
              <a:t>Let </a:t>
            </a:r>
            <a:r>
              <a:rPr lang="en-US" sz="3500" i="1" dirty="0">
                <a:effectLst>
                  <a:glow rad="228600">
                    <a:srgbClr val="000000"/>
                  </a:glow>
                </a:effectLst>
              </a:rPr>
              <a:t>us not become conceited, provoking one another, envying one </a:t>
            </a:r>
            <a:r>
              <a:rPr lang="en-US" sz="3500" i="1" dirty="0" smtClean="0">
                <a:effectLst>
                  <a:glow rad="228600">
                    <a:srgbClr val="000000"/>
                  </a:glow>
                </a:effectLst>
              </a:rPr>
              <a:t>another      </a:t>
            </a:r>
            <a:r>
              <a:rPr lang="en-US" sz="3500" dirty="0" smtClean="0">
                <a:effectLst>
                  <a:glow rad="228600">
                    <a:srgbClr val="000000"/>
                  </a:glow>
                </a:effectLst>
              </a:rPr>
              <a:t>Galatians </a:t>
            </a:r>
            <a:r>
              <a:rPr lang="en-US" sz="3500" dirty="0">
                <a:effectLst>
                  <a:glow rad="228600">
                    <a:srgbClr val="000000"/>
                  </a:glow>
                </a:effectLst>
              </a:rPr>
              <a:t>5:26 </a:t>
            </a:r>
            <a:endParaRPr lang="en-US" sz="3500" dirty="0" smtClean="0">
              <a:effectLst>
                <a:glow rad="228600">
                  <a:srgbClr val="000000"/>
                </a:glow>
              </a:effectLst>
            </a:endParaRPr>
          </a:p>
          <a:p>
            <a:pPr marL="0" indent="0" algn="just">
              <a:buNone/>
            </a:pPr>
            <a:r>
              <a:rPr lang="en-US" sz="3500" dirty="0">
                <a:effectLst>
                  <a:glow rad="228600">
                    <a:srgbClr val="000000"/>
                  </a:glow>
                </a:effectLst>
              </a:rPr>
              <a:t>	</a:t>
            </a:r>
            <a:endParaRPr lang="en-US" sz="35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Thinking Of Others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7420627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Effect transition="in" filter="fade">
                                      <p:cBhvr>
                                        <p:cTn id="13" dur="500"/>
                                        <p:tgtEl>
                                          <p:spTgt spid="307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5" end="5"/>
                                            </p:txEl>
                                          </p:spTgt>
                                        </p:tgtEl>
                                        <p:attrNameLst>
                                          <p:attrName>style.visibility</p:attrName>
                                        </p:attrNameLst>
                                      </p:cBhvr>
                                      <p:to>
                                        <p:strVal val="visible"/>
                                      </p:to>
                                    </p:set>
                                    <p:animEffect transition="in" filter="fade">
                                      <p:cBhvr>
                                        <p:cTn id="18"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Do you think of others with your deeds?</a:t>
            </a:r>
          </a:p>
          <a:p>
            <a:pPr marL="0" indent="0" algn="just">
              <a:buNone/>
            </a:pPr>
            <a:r>
              <a:rPr lang="en-US" sz="3500" dirty="0">
                <a:effectLst>
                  <a:glow rad="228600">
                    <a:srgbClr val="000000"/>
                  </a:glow>
                </a:effectLst>
              </a:rPr>
              <a:t>	</a:t>
            </a:r>
            <a:r>
              <a:rPr lang="en-US" sz="3500" dirty="0" smtClean="0">
                <a:effectLst>
                  <a:glow rad="228600">
                    <a:srgbClr val="000000"/>
                  </a:glow>
                </a:effectLst>
              </a:rPr>
              <a:t>Assembly with the Saints</a:t>
            </a:r>
          </a:p>
          <a:p>
            <a:pPr marL="0" indent="0" algn="just">
              <a:buNone/>
            </a:pPr>
            <a:r>
              <a:rPr lang="en-US" sz="3500" dirty="0">
                <a:effectLst>
                  <a:glow rad="228600">
                    <a:srgbClr val="000000"/>
                  </a:glow>
                </a:effectLst>
              </a:rPr>
              <a:t>	</a:t>
            </a:r>
            <a:r>
              <a:rPr lang="en-US" sz="3500" dirty="0" smtClean="0">
                <a:effectLst>
                  <a:glow rad="228600">
                    <a:srgbClr val="000000"/>
                  </a:glow>
                </a:effectLst>
              </a:rPr>
              <a:t>Participation with the Saints</a:t>
            </a:r>
          </a:p>
          <a:p>
            <a:pPr marL="0" indent="0" algn="just">
              <a:buNone/>
            </a:pPr>
            <a:r>
              <a:rPr lang="en-US" sz="3500" dirty="0">
                <a:effectLst>
                  <a:glow rad="228600">
                    <a:srgbClr val="000000"/>
                  </a:glow>
                </a:effectLst>
              </a:rPr>
              <a:t>	</a:t>
            </a:r>
            <a:r>
              <a:rPr lang="en-US" sz="3500" dirty="0" smtClean="0">
                <a:effectLst>
                  <a:glow rad="228600">
                    <a:srgbClr val="000000"/>
                  </a:glow>
                </a:effectLst>
              </a:rPr>
              <a:t>Impact of perception</a:t>
            </a:r>
          </a:p>
          <a:p>
            <a:pPr marL="0" indent="0" algn="just">
              <a:buNone/>
            </a:pPr>
            <a:r>
              <a:rPr lang="en-US" sz="3500" i="1" dirty="0" smtClean="0">
                <a:effectLst>
                  <a:glow rad="228600">
                    <a:srgbClr val="000000"/>
                  </a:glow>
                </a:effectLst>
              </a:rPr>
              <a:t>Not </a:t>
            </a:r>
            <a:r>
              <a:rPr lang="en-US" sz="3500" i="1" dirty="0">
                <a:effectLst>
                  <a:glow rad="228600">
                    <a:srgbClr val="000000"/>
                  </a:glow>
                </a:effectLst>
              </a:rPr>
              <a:t>forsaking the assembling of ourselves together, as is the manner of some, but exhorting one </a:t>
            </a:r>
            <a:r>
              <a:rPr lang="en-US" sz="3500" i="1" dirty="0" smtClean="0">
                <a:effectLst>
                  <a:glow rad="228600">
                    <a:srgbClr val="000000"/>
                  </a:glow>
                </a:effectLst>
              </a:rPr>
              <a:t>another  		 </a:t>
            </a:r>
            <a:r>
              <a:rPr lang="en-US" sz="3500" dirty="0" smtClean="0">
                <a:effectLst>
                  <a:glow rad="228600">
                    <a:srgbClr val="000000"/>
                  </a:glow>
                </a:effectLst>
              </a:rPr>
              <a:t>Hebrews 10:25</a:t>
            </a:r>
          </a:p>
          <a:p>
            <a:pPr marL="0" indent="0" algn="just">
              <a:buNone/>
            </a:pPr>
            <a:r>
              <a:rPr lang="en-US" sz="3500" dirty="0">
                <a:effectLst>
                  <a:glow rad="228600">
                    <a:srgbClr val="000000"/>
                  </a:glow>
                </a:effectLst>
              </a:rPr>
              <a:t>	</a:t>
            </a:r>
            <a:endParaRPr lang="en-US" sz="3500" dirty="0" smtClean="0">
              <a:effectLst>
                <a:glow rad="228600">
                  <a:srgbClr val="000000"/>
                </a:glow>
              </a:effectLst>
            </a:endParaRPr>
          </a:p>
          <a:p>
            <a:pPr marL="0" indent="0" algn="just">
              <a:buNone/>
            </a:pPr>
            <a:r>
              <a:rPr lang="en-US" sz="3500" dirty="0">
                <a:effectLst>
                  <a:glow rad="228600">
                    <a:srgbClr val="000000"/>
                  </a:glow>
                </a:effectLst>
              </a:rPr>
              <a:t>	</a:t>
            </a:r>
            <a:endParaRPr lang="en-US" sz="35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Thinking Of Others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7056016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Effect transition="in" filter="fade">
                                      <p:cBhvr>
                                        <p:cTn id="13" dur="500"/>
                                        <p:tgtEl>
                                          <p:spTgt spid="307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500" i="1" dirty="0" smtClean="0">
                <a:effectLst>
                  <a:glow rad="228600">
                    <a:srgbClr val="000000"/>
                  </a:glow>
                </a:effectLst>
              </a:rPr>
              <a:t>You </a:t>
            </a:r>
            <a:r>
              <a:rPr lang="en-US" sz="3500" i="1" dirty="0">
                <a:effectLst>
                  <a:glow rad="228600">
                    <a:srgbClr val="000000"/>
                  </a:glow>
                </a:effectLst>
              </a:rPr>
              <a:t>who make your boast in the law, do you dishonor God through breaking the law</a:t>
            </a:r>
            <a:r>
              <a:rPr lang="en-US" sz="3500" dirty="0">
                <a:effectLst>
                  <a:glow rad="228600">
                    <a:srgbClr val="000000"/>
                  </a:glow>
                </a:effectLst>
              </a:rPr>
              <a:t>?	</a:t>
            </a:r>
            <a:r>
              <a:rPr lang="en-US" sz="3500" dirty="0" smtClean="0">
                <a:effectLst>
                  <a:glow rad="228600">
                    <a:srgbClr val="000000"/>
                  </a:glow>
                </a:effectLst>
              </a:rPr>
              <a:t>								Romans </a:t>
            </a:r>
            <a:r>
              <a:rPr lang="en-US" sz="3500" dirty="0">
                <a:effectLst>
                  <a:glow rad="228600">
                    <a:srgbClr val="000000"/>
                  </a:glow>
                </a:effectLst>
              </a:rPr>
              <a:t>2:23 </a:t>
            </a:r>
            <a:endParaRPr lang="en-US" sz="3500" dirty="0" smtClean="0">
              <a:effectLst>
                <a:glow rad="228600">
                  <a:srgbClr val="000000"/>
                </a:glow>
              </a:effectLst>
            </a:endParaRPr>
          </a:p>
          <a:p>
            <a:pPr marL="0" indent="0" algn="just">
              <a:buNone/>
            </a:pPr>
            <a:endParaRPr lang="en-US" sz="3500" dirty="0" smtClean="0">
              <a:effectLst>
                <a:glow rad="228600">
                  <a:srgbClr val="000000"/>
                </a:glow>
              </a:effectLst>
            </a:endParaRPr>
          </a:p>
          <a:p>
            <a:pPr marL="0" indent="0" algn="just">
              <a:buNone/>
            </a:pPr>
            <a:r>
              <a:rPr lang="en-US" sz="3500" dirty="0" smtClean="0">
                <a:effectLst>
                  <a:glow rad="228600">
                    <a:srgbClr val="000000"/>
                  </a:glow>
                </a:effectLst>
              </a:rPr>
              <a:t>We are often offended by inconsideration</a:t>
            </a:r>
          </a:p>
          <a:p>
            <a:pPr marL="0" indent="0" algn="just">
              <a:buNone/>
            </a:pPr>
            <a:r>
              <a:rPr lang="en-US" sz="3500" dirty="0" smtClean="0">
                <a:effectLst>
                  <a:glow rad="228600">
                    <a:srgbClr val="000000"/>
                  </a:glow>
                </a:effectLst>
              </a:rPr>
              <a:t>We are often guilty of the same</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6200" dirty="0" smtClean="0">
                <a:effectLst>
                  <a:glow rad="228600">
                    <a:srgbClr val="030400"/>
                  </a:glow>
                  <a:outerShdw blurRad="50800" dist="63500" dir="2700000" algn="tl" rotWithShape="0">
                    <a:srgbClr val="000000">
                      <a:alpha val="48000"/>
                    </a:srgbClr>
                  </a:outerShdw>
                </a:effectLst>
                <a:latin typeface="+mn-lt"/>
              </a:rPr>
              <a:t>The Romans 14 Dilemma</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9019746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500" dirty="0" smtClean="0">
                <a:effectLst>
                  <a:glow rad="228600">
                    <a:srgbClr val="000000"/>
                  </a:glow>
                </a:effectLst>
              </a:rPr>
              <a:t>Growing in spiritual maturity:</a:t>
            </a:r>
          </a:p>
          <a:p>
            <a:pPr marL="0" indent="0" algn="just">
              <a:buNone/>
            </a:pPr>
            <a:r>
              <a:rPr lang="en-US" sz="3500" dirty="0" smtClean="0">
                <a:effectLst>
                  <a:glow rad="228600">
                    <a:srgbClr val="000000"/>
                  </a:glow>
                </a:effectLst>
              </a:rPr>
              <a:t>- It is easier to forgive when guilty of the same</a:t>
            </a:r>
          </a:p>
          <a:p>
            <a:pPr marL="0" indent="0" algn="just">
              <a:buNone/>
            </a:pPr>
            <a:r>
              <a:rPr lang="en-US" sz="3500" dirty="0">
                <a:effectLst>
                  <a:glow rad="228600">
                    <a:srgbClr val="000000"/>
                  </a:glow>
                </a:effectLst>
              </a:rPr>
              <a:t>	</a:t>
            </a:r>
            <a:r>
              <a:rPr lang="en-US" sz="3500" dirty="0" smtClean="0">
                <a:effectLst>
                  <a:glow rad="228600">
                    <a:srgbClr val="000000"/>
                  </a:glow>
                </a:effectLst>
              </a:rPr>
              <a:t>Hebrews 4:15</a:t>
            </a:r>
          </a:p>
          <a:p>
            <a:pPr marL="0" indent="0" algn="just">
              <a:buNone/>
            </a:pPr>
            <a:r>
              <a:rPr lang="en-US" sz="3500" dirty="0">
                <a:effectLst>
                  <a:glow rad="228600">
                    <a:srgbClr val="000000"/>
                  </a:glow>
                </a:effectLst>
              </a:rPr>
              <a:t>	</a:t>
            </a:r>
            <a:r>
              <a:rPr lang="en-US" sz="3500" dirty="0" smtClean="0">
                <a:effectLst>
                  <a:glow rad="228600">
                    <a:srgbClr val="000000"/>
                  </a:glow>
                </a:effectLst>
              </a:rPr>
              <a:t>Matthew 18:23-35</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6200" dirty="0" smtClean="0">
                <a:effectLst>
                  <a:glow rad="228600">
                    <a:srgbClr val="030400"/>
                  </a:glow>
                  <a:outerShdw blurRad="50800" dist="63500" dir="2700000" algn="tl" rotWithShape="0">
                    <a:srgbClr val="000000">
                      <a:alpha val="48000"/>
                    </a:srgbClr>
                  </a:outerShdw>
                </a:effectLst>
                <a:latin typeface="+mn-lt"/>
              </a:rPr>
              <a:t>The Romans 14 Application</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5954689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Effect transition="in" filter="fade">
                                      <p:cBhvr>
                                        <p:cTn id="13"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500" dirty="0" smtClean="0">
                <a:effectLst>
                  <a:glow rad="228600">
                    <a:srgbClr val="000000"/>
                  </a:glow>
                </a:effectLst>
              </a:rPr>
              <a:t>Growing in spiritual maturity:</a:t>
            </a:r>
          </a:p>
          <a:p>
            <a:pPr marL="0" indent="0" algn="just">
              <a:buNone/>
            </a:pPr>
            <a:r>
              <a:rPr lang="en-US" sz="3500" dirty="0" smtClean="0">
                <a:effectLst>
                  <a:glow rad="228600">
                    <a:srgbClr val="000000"/>
                  </a:glow>
                </a:effectLst>
              </a:rPr>
              <a:t>- It is easier to forgive when guilty of the same</a:t>
            </a:r>
          </a:p>
          <a:p>
            <a:pPr marL="0" indent="0" algn="just">
              <a:buNone/>
            </a:pPr>
            <a:r>
              <a:rPr lang="en-US" sz="3500" dirty="0" smtClean="0">
                <a:effectLst>
                  <a:glow rad="228600">
                    <a:srgbClr val="000000"/>
                  </a:glow>
                </a:effectLst>
              </a:rPr>
              <a:t>- It is important to know when to speak</a:t>
            </a:r>
          </a:p>
          <a:p>
            <a:pPr marL="0" indent="0" algn="just">
              <a:buNone/>
            </a:pPr>
            <a:r>
              <a:rPr lang="en-US" sz="3500" dirty="0">
                <a:effectLst>
                  <a:glow rad="228600">
                    <a:srgbClr val="000000"/>
                  </a:glow>
                </a:effectLst>
              </a:rPr>
              <a:t>	</a:t>
            </a:r>
            <a:r>
              <a:rPr lang="en-US" sz="3500" dirty="0" smtClean="0">
                <a:effectLst>
                  <a:glow rad="228600">
                    <a:srgbClr val="000000"/>
                  </a:glow>
                </a:effectLst>
              </a:rPr>
              <a:t>James 1:19-20</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6200" dirty="0" smtClean="0">
                <a:effectLst>
                  <a:glow rad="228600">
                    <a:srgbClr val="030400"/>
                  </a:glow>
                  <a:outerShdw blurRad="50800" dist="63500" dir="2700000" algn="tl" rotWithShape="0">
                    <a:srgbClr val="000000">
                      <a:alpha val="48000"/>
                    </a:srgbClr>
                  </a:outerShdw>
                </a:effectLst>
                <a:latin typeface="+mn-lt"/>
              </a:rPr>
              <a:t>The Romans 14 Application</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4468052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500" dirty="0" smtClean="0">
                <a:effectLst>
                  <a:glow rad="228600">
                    <a:srgbClr val="000000"/>
                  </a:glow>
                </a:effectLst>
              </a:rPr>
              <a:t>Growing in spiritual maturity:</a:t>
            </a:r>
          </a:p>
          <a:p>
            <a:pPr marL="0" indent="0" algn="just">
              <a:buNone/>
            </a:pPr>
            <a:r>
              <a:rPr lang="en-US" sz="3500" dirty="0" smtClean="0">
                <a:effectLst>
                  <a:glow rad="228600">
                    <a:srgbClr val="000000"/>
                  </a:glow>
                </a:effectLst>
              </a:rPr>
              <a:t>- It is easier to forgive when guilty of the same</a:t>
            </a:r>
          </a:p>
          <a:p>
            <a:pPr marL="0" indent="0" algn="just">
              <a:buNone/>
            </a:pPr>
            <a:r>
              <a:rPr lang="en-US" sz="3500" dirty="0" smtClean="0">
                <a:effectLst>
                  <a:glow rad="228600">
                    <a:srgbClr val="000000"/>
                  </a:glow>
                </a:effectLst>
              </a:rPr>
              <a:t>- It is important to know when to speak</a:t>
            </a:r>
          </a:p>
          <a:p>
            <a:pPr marL="0" indent="0" algn="just">
              <a:buNone/>
            </a:pPr>
            <a:r>
              <a:rPr lang="en-US" sz="3500" dirty="0" smtClean="0">
                <a:effectLst>
                  <a:glow rad="228600">
                    <a:srgbClr val="000000"/>
                  </a:glow>
                </a:effectLst>
              </a:rPr>
              <a:t>- It is important to know what to say</a:t>
            </a:r>
          </a:p>
          <a:p>
            <a:pPr marL="0" indent="0" algn="just">
              <a:buNone/>
            </a:pPr>
            <a:r>
              <a:rPr lang="en-US" sz="3500" dirty="0">
                <a:effectLst>
                  <a:glow rad="228600">
                    <a:srgbClr val="000000"/>
                  </a:glow>
                </a:effectLst>
              </a:rPr>
              <a:t>	</a:t>
            </a:r>
            <a:r>
              <a:rPr lang="en-US" sz="3500" dirty="0" smtClean="0">
                <a:effectLst>
                  <a:glow rad="228600">
                    <a:srgbClr val="000000"/>
                  </a:glow>
                </a:effectLst>
              </a:rPr>
              <a:t>Ephesians 4:29</a:t>
            </a:r>
          </a:p>
          <a:p>
            <a:pPr marL="0" indent="0" algn="just">
              <a:buNone/>
            </a:pPr>
            <a:r>
              <a:rPr lang="en-US" sz="3500" dirty="0">
                <a:effectLst>
                  <a:glow rad="228600">
                    <a:srgbClr val="000000"/>
                  </a:glow>
                </a:effectLst>
              </a:rPr>
              <a:t>	</a:t>
            </a:r>
            <a:r>
              <a:rPr lang="en-US" sz="3500" dirty="0" smtClean="0">
                <a:effectLst>
                  <a:glow rad="228600">
                    <a:srgbClr val="000000"/>
                  </a:glow>
                </a:effectLst>
              </a:rPr>
              <a:t>Colossians 4:6</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6200" dirty="0" smtClean="0">
                <a:effectLst>
                  <a:glow rad="228600">
                    <a:srgbClr val="030400"/>
                  </a:glow>
                  <a:outerShdw blurRad="50800" dist="63500" dir="2700000" algn="tl" rotWithShape="0">
                    <a:srgbClr val="000000">
                      <a:alpha val="48000"/>
                    </a:srgbClr>
                  </a:outerShdw>
                </a:effectLst>
                <a:latin typeface="+mn-lt"/>
              </a:rPr>
              <a:t>The Romans 14 Application</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2882014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600" dirty="0" smtClean="0">
                <a:effectLst>
                  <a:glow rad="228600">
                    <a:srgbClr val="000000"/>
                  </a:glow>
                </a:effectLst>
              </a:rPr>
              <a:t>Hearing and Believing – Romans 10:17</a:t>
            </a:r>
          </a:p>
          <a:p>
            <a:pPr marL="0" indent="0" algn="just">
              <a:buNone/>
            </a:pPr>
            <a:r>
              <a:rPr lang="en-US" sz="3600" dirty="0" smtClean="0">
                <a:effectLst>
                  <a:glow rad="228600">
                    <a:srgbClr val="000000"/>
                  </a:glow>
                </a:effectLst>
              </a:rPr>
              <a:t>Confessing Jesus as Lord – Romans 10:9</a:t>
            </a:r>
          </a:p>
          <a:p>
            <a:pPr marL="0" indent="0" algn="just">
              <a:buNone/>
            </a:pPr>
            <a:r>
              <a:rPr lang="en-US" sz="3600" dirty="0" smtClean="0">
                <a:effectLst>
                  <a:glow rad="228600">
                    <a:srgbClr val="000000"/>
                  </a:glow>
                </a:effectLst>
              </a:rPr>
              <a:t>Repentance from sin – Romans 2:4</a:t>
            </a:r>
          </a:p>
          <a:p>
            <a:pPr marL="0" indent="0" algn="just">
              <a:buNone/>
            </a:pPr>
            <a:r>
              <a:rPr lang="en-US" sz="3600" dirty="0" smtClean="0">
                <a:effectLst>
                  <a:glow rad="228600">
                    <a:srgbClr val="000000"/>
                  </a:glow>
                </a:effectLst>
              </a:rPr>
              <a:t>Baptism in water into Christ – Romans 6:3</a:t>
            </a:r>
          </a:p>
          <a:p>
            <a:pPr marL="0" indent="0" algn="just">
              <a:buNone/>
            </a:pPr>
            <a:r>
              <a:rPr lang="en-US" sz="3600" dirty="0" smtClean="0">
                <a:effectLst>
                  <a:glow rad="228600">
                    <a:srgbClr val="000000"/>
                  </a:glow>
                </a:effectLst>
              </a:rPr>
              <a:t>Continuing in Christ – Romans 11:22</a:t>
            </a:r>
          </a:p>
          <a:p>
            <a:pPr marL="0" indent="0" algn="just">
              <a:buNone/>
            </a:pPr>
            <a:endParaRPr lang="en-US" sz="3600" dirty="0">
              <a:effectLst>
                <a:glow rad="228600">
                  <a:srgbClr val="000000"/>
                </a:glow>
              </a:effectLst>
            </a:endParaRPr>
          </a:p>
          <a:p>
            <a:pPr marL="0" indent="0" algn="just">
              <a:buNone/>
            </a:pPr>
            <a:r>
              <a:rPr lang="en-US" sz="3600" dirty="0" smtClean="0">
                <a:effectLst>
                  <a:glow rad="228600">
                    <a:srgbClr val="000000"/>
                  </a:glow>
                </a:effectLst>
              </a:rPr>
              <a:t> </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Being Spiritual Begins:</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3186375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80939468"/>
              </p:ext>
            </p:extLst>
          </p:nvPr>
        </p:nvGraphicFramePr>
        <p:xfrm>
          <a:off x="1447800" y="285750"/>
          <a:ext cx="6408422" cy="452628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204211">
                  <a:extLst>
                    <a:ext uri="{9D8B030D-6E8A-4147-A177-3AD203B41FA5}">
                      <a16:colId xmlns="" xmlns:a16="http://schemas.microsoft.com/office/drawing/2014/main" val="20000"/>
                    </a:ext>
                  </a:extLst>
                </a:gridCol>
                <a:gridCol w="3204211"/>
              </a:tblGrid>
              <a:tr h="457199">
                <a:tc gridSpan="2">
                  <a:txBody>
                    <a:bodyPr/>
                    <a:lstStyle/>
                    <a:p>
                      <a:pPr algn="ctr"/>
                      <a:r>
                        <a:rPr lang="en-US" sz="36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Order of Service</a:t>
                      </a:r>
                      <a:endParaRPr lang="en-US" sz="36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0"/>
                  </a:ext>
                </a:extLst>
              </a:tr>
              <a:tr h="647700">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Opening Prayer</a:t>
                      </a:r>
                      <a:endParaRPr lang="en-US" sz="24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Terry </a:t>
                      </a:r>
                      <a:r>
                        <a:rPr lang="en-US" sz="2400" b="0" i="0" cap="none" spc="0" baseline="0" dirty="0" err="1" smtClean="0">
                          <a:ln w="18415" cmpd="sng">
                            <a:solidFill>
                              <a:srgbClr val="FFFFFF"/>
                            </a:solidFill>
                            <a:prstDash val="solid"/>
                          </a:ln>
                          <a:solidFill>
                            <a:schemeClr val="tx1"/>
                          </a:solidFill>
                          <a:effectLst>
                            <a:outerShdw blurRad="63500" dir="3600000" algn="tl" rotWithShape="0">
                              <a:srgbClr val="000000">
                                <a:alpha val="70000"/>
                              </a:srgbClr>
                            </a:outerShdw>
                          </a:effectLst>
                        </a:rPr>
                        <a:t>Petsche</a:t>
                      </a:r>
                      <a:endParaRPr lang="en-US" sz="24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647700">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Song 180</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Lord’s Supper</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Anthony Ward</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439</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Lesson</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Brian Haines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324</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val="3885214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64" y="-1695450"/>
            <a:ext cx="9180064" cy="6120043"/>
          </a:xfrm>
          <a:prstGeom prst="rect">
            <a:avLst/>
          </a:prstGeom>
        </p:spPr>
      </p:pic>
      <p:sp>
        <p:nvSpPr>
          <p:cNvPr id="4" name="Title 3"/>
          <p:cNvSpPr>
            <a:spLocks noGrp="1"/>
          </p:cNvSpPr>
          <p:nvPr>
            <p:ph type="ctrTitle"/>
          </p:nvPr>
        </p:nvSpPr>
        <p:spPr>
          <a:xfrm>
            <a:off x="172468" y="1399691"/>
            <a:ext cx="8763000" cy="3733800"/>
          </a:xfrm>
        </p:spPr>
        <p:txBody>
          <a:bodyPr>
            <a:noAutofit/>
          </a:bodyPr>
          <a:lstStyle/>
          <a:p>
            <a:r>
              <a:rPr lang="en-US" sz="4000" b="1" dirty="0" smtClean="0">
                <a:ln w="9525">
                  <a:solidFill>
                    <a:schemeClr val="bg1"/>
                  </a:solidFill>
                  <a:prstDash val="solid"/>
                </a:ln>
                <a:effectLst>
                  <a:outerShdw blurRad="12700" dist="38100" dir="2700000" algn="tl" rotWithShape="0">
                    <a:schemeClr val="bg1">
                      <a:lumMod val="50000"/>
                    </a:schemeClr>
                  </a:outerShdw>
                </a:effectLst>
                <a:latin typeface="+mn-lt"/>
              </a:rPr>
              <a:t>Romans </a:t>
            </a:r>
            <a:r>
              <a:rPr lang="en-US" sz="4000" b="1" dirty="0">
                <a:ln w="9525">
                  <a:solidFill>
                    <a:schemeClr val="bg1"/>
                  </a:solidFill>
                  <a:prstDash val="solid"/>
                </a:ln>
                <a:effectLst>
                  <a:outerShdw blurRad="12700" dist="38100" dir="2700000" algn="tl" rotWithShape="0">
                    <a:schemeClr val="bg1">
                      <a:lumMod val="50000"/>
                    </a:schemeClr>
                  </a:outerShdw>
                </a:effectLst>
                <a:latin typeface="+mn-lt"/>
              </a:rPr>
              <a:t>14:19 </a:t>
            </a:r>
            <a:r>
              <a:rPr lang="en-US" sz="4000" b="1" dirty="0" smtClean="0">
                <a:ln w="9525">
                  <a:solidFill>
                    <a:schemeClr val="bg1"/>
                  </a:solidFill>
                  <a:prstDash val="solid"/>
                </a:ln>
                <a:effectLst>
                  <a:outerShdw blurRad="12700" dist="38100" dir="2700000" algn="tl" rotWithShape="0">
                    <a:schemeClr val="bg1">
                      <a:lumMod val="50000"/>
                    </a:schemeClr>
                  </a:outerShdw>
                </a:effectLst>
                <a:latin typeface="+mn-lt"/>
              </a:rPr>
              <a:t/>
            </a:r>
            <a:br>
              <a:rPr lang="en-US" sz="4000" b="1" dirty="0" smtClean="0">
                <a:ln w="9525">
                  <a:solidFill>
                    <a:schemeClr val="bg1"/>
                  </a:solidFill>
                  <a:prstDash val="solid"/>
                </a:ln>
                <a:effectLst>
                  <a:outerShdw blurRad="12700" dist="38100" dir="2700000" algn="tl" rotWithShape="0">
                    <a:schemeClr val="bg1">
                      <a:lumMod val="50000"/>
                    </a:schemeClr>
                  </a:outerShdw>
                </a:effectLst>
                <a:latin typeface="+mn-lt"/>
              </a:rPr>
            </a:br>
            <a:r>
              <a:rPr lang="en-US" sz="4000" b="1" i="1" dirty="0" smtClean="0">
                <a:ln w="9525">
                  <a:solidFill>
                    <a:schemeClr val="bg1"/>
                  </a:solidFill>
                  <a:prstDash val="solid"/>
                </a:ln>
                <a:effectLst>
                  <a:outerShdw blurRad="12700" dist="38100" dir="2700000" algn="tl" rotWithShape="0">
                    <a:schemeClr val="bg1">
                      <a:lumMod val="50000"/>
                    </a:schemeClr>
                  </a:outerShdw>
                </a:effectLst>
                <a:latin typeface="+mn-lt"/>
              </a:rPr>
              <a:t>Therefore </a:t>
            </a:r>
            <a:r>
              <a:rPr lang="en-US" sz="4000" b="1" i="1" dirty="0">
                <a:ln w="9525">
                  <a:solidFill>
                    <a:schemeClr val="bg1"/>
                  </a:solidFill>
                  <a:prstDash val="solid"/>
                </a:ln>
                <a:effectLst>
                  <a:outerShdw blurRad="12700" dist="38100" dir="2700000" algn="tl" rotWithShape="0">
                    <a:schemeClr val="bg1">
                      <a:lumMod val="50000"/>
                    </a:schemeClr>
                  </a:outerShdw>
                </a:effectLst>
                <a:latin typeface="+mn-lt"/>
              </a:rPr>
              <a:t>let us pursue the things which make for peace and the things by which one may edify another</a:t>
            </a:r>
            <a:r>
              <a:rPr lang="en-US" sz="4000" b="1" dirty="0">
                <a:ln w="9525">
                  <a:solidFill>
                    <a:schemeClr val="bg1"/>
                  </a:solidFill>
                  <a:prstDash val="solid"/>
                </a:ln>
                <a:effectLst>
                  <a:outerShdw blurRad="12700" dist="38100" dir="2700000" algn="tl" rotWithShape="0">
                    <a:schemeClr val="bg1">
                      <a:lumMod val="50000"/>
                    </a:schemeClr>
                  </a:outerShdw>
                </a:effectLst>
                <a:latin typeface="+mn-lt"/>
              </a:rPr>
              <a:t>.</a:t>
            </a:r>
          </a:p>
        </p:txBody>
      </p:sp>
    </p:spTree>
    <p:extLst>
      <p:ext uri="{BB962C8B-B14F-4D97-AF65-F5344CB8AC3E}">
        <p14:creationId xmlns:p14="http://schemas.microsoft.com/office/powerpoint/2010/main" val="27368855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Romans 14 (and 1 Corinthians 8)</a:t>
            </a:r>
          </a:p>
          <a:p>
            <a:pPr marL="0" indent="0" algn="just">
              <a:buNone/>
            </a:pPr>
            <a:r>
              <a:rPr lang="en-US" sz="3500" dirty="0" smtClean="0">
                <a:effectLst>
                  <a:glow rad="228600">
                    <a:srgbClr val="000000"/>
                  </a:glow>
                </a:effectLst>
              </a:rPr>
              <a:t>	Eating things sacrificed to idols/unclean</a:t>
            </a:r>
          </a:p>
          <a:p>
            <a:pPr marL="0" indent="0" algn="just">
              <a:buNone/>
            </a:pPr>
            <a:r>
              <a:rPr lang="en-US" sz="3500" dirty="0">
                <a:effectLst>
                  <a:glow rad="228600">
                    <a:srgbClr val="000000"/>
                  </a:glow>
                </a:effectLst>
              </a:rPr>
              <a:t>	</a:t>
            </a:r>
            <a:r>
              <a:rPr lang="en-US" sz="3500" dirty="0" smtClean="0">
                <a:effectLst>
                  <a:glow rad="228600">
                    <a:srgbClr val="000000"/>
                  </a:glow>
                </a:effectLst>
              </a:rPr>
              <a:t>	- ALL understood idols were nothing</a:t>
            </a:r>
          </a:p>
          <a:p>
            <a:pPr marL="0" indent="0" algn="just">
              <a:buNone/>
            </a:pPr>
            <a:r>
              <a:rPr lang="en-US" sz="3500" dirty="0">
                <a:effectLst>
                  <a:glow rad="228600">
                    <a:srgbClr val="000000"/>
                  </a:glow>
                </a:effectLst>
              </a:rPr>
              <a:t>	</a:t>
            </a:r>
            <a:r>
              <a:rPr lang="en-US" sz="3500" dirty="0">
                <a:effectLst>
                  <a:glow rad="228600">
                    <a:srgbClr val="000000"/>
                  </a:glow>
                </a:effectLst>
              </a:rPr>
              <a:t>	</a:t>
            </a:r>
            <a:r>
              <a:rPr lang="en-US" sz="3500" dirty="0" smtClean="0">
                <a:effectLst>
                  <a:glow rad="228600">
                    <a:srgbClr val="000000"/>
                  </a:glow>
                </a:effectLst>
              </a:rPr>
              <a:t>- SOME still felt conscientious about it</a:t>
            </a:r>
          </a:p>
          <a:p>
            <a:pPr marL="0" indent="0" algn="just">
              <a:buNone/>
            </a:pPr>
            <a:r>
              <a:rPr lang="en-US" sz="3500" dirty="0">
                <a:effectLst>
                  <a:glow rad="228600">
                    <a:srgbClr val="000000"/>
                  </a:glow>
                </a:effectLst>
              </a:rPr>
              <a:t>	</a:t>
            </a:r>
            <a:r>
              <a:rPr lang="en-US" sz="3500" dirty="0" smtClean="0">
                <a:effectLst>
                  <a:glow rad="228600">
                    <a:srgbClr val="000000"/>
                  </a:glow>
                </a:effectLst>
              </a:rPr>
              <a:t>	- OTHERS lacked knowledge of it</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Context of Romans 14</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0939997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Romans 14 (and 1 Corinthians 8)</a:t>
            </a:r>
          </a:p>
          <a:p>
            <a:pPr marL="0" indent="0" algn="just">
              <a:buNone/>
            </a:pPr>
            <a:r>
              <a:rPr lang="en-US" sz="3500" dirty="0" smtClean="0">
                <a:effectLst>
                  <a:glow rad="228600">
                    <a:srgbClr val="000000"/>
                  </a:glow>
                </a:effectLst>
              </a:rPr>
              <a:t>	Eating things sacrificed to idols/unclean</a:t>
            </a:r>
          </a:p>
          <a:p>
            <a:pPr marL="0" indent="0" algn="just">
              <a:buNone/>
            </a:pPr>
            <a:r>
              <a:rPr lang="en-US" sz="3500" dirty="0">
                <a:effectLst>
                  <a:glow rad="228600">
                    <a:srgbClr val="000000"/>
                  </a:glow>
                </a:effectLst>
              </a:rPr>
              <a:t>	</a:t>
            </a:r>
            <a:r>
              <a:rPr lang="en-US" sz="3500" dirty="0" smtClean="0">
                <a:effectLst>
                  <a:glow rad="228600">
                    <a:srgbClr val="000000"/>
                  </a:glow>
                </a:effectLst>
              </a:rPr>
              <a:t>Christian liberty</a:t>
            </a:r>
          </a:p>
          <a:p>
            <a:pPr marL="0" indent="0" algn="just">
              <a:buNone/>
            </a:pPr>
            <a:r>
              <a:rPr lang="en-US" sz="3500" dirty="0">
                <a:effectLst>
                  <a:glow rad="228600">
                    <a:srgbClr val="000000"/>
                  </a:glow>
                </a:effectLst>
              </a:rPr>
              <a:t>	</a:t>
            </a:r>
            <a:r>
              <a:rPr lang="en-US" sz="3500" dirty="0" smtClean="0">
                <a:effectLst>
                  <a:glow rad="228600">
                    <a:srgbClr val="000000"/>
                  </a:glow>
                </a:effectLst>
              </a:rPr>
              <a:t>	- Different that liberty as we see it</a:t>
            </a:r>
          </a:p>
          <a:p>
            <a:pPr marL="0" indent="0" algn="just">
              <a:buNone/>
            </a:pPr>
            <a:r>
              <a:rPr lang="en-US" sz="3500" dirty="0">
                <a:effectLst>
                  <a:glow rad="228600">
                    <a:srgbClr val="000000"/>
                  </a:glow>
                </a:effectLst>
              </a:rPr>
              <a:t>	</a:t>
            </a:r>
            <a:r>
              <a:rPr lang="en-US" sz="3500" dirty="0" smtClean="0">
                <a:effectLst>
                  <a:glow rad="228600">
                    <a:srgbClr val="000000"/>
                  </a:glow>
                </a:effectLst>
              </a:rPr>
              <a:t>	- Liberty NOT to do something</a:t>
            </a:r>
          </a:p>
          <a:p>
            <a:pPr marL="0" indent="0" algn="just">
              <a:buNone/>
            </a:pPr>
            <a:r>
              <a:rPr lang="en-US" sz="3500" dirty="0">
                <a:effectLst>
                  <a:glow rad="228600">
                    <a:srgbClr val="000000"/>
                  </a:glow>
                </a:effectLst>
              </a:rPr>
              <a:t>	</a:t>
            </a:r>
            <a:r>
              <a:rPr lang="en-US" sz="3500" dirty="0" smtClean="0">
                <a:effectLst>
                  <a:glow rad="228600">
                    <a:srgbClr val="000000"/>
                  </a:glow>
                </a:effectLst>
              </a:rPr>
              <a:t>		1 Corinthians 8:9, Galatians 5:13</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Context of Romans 14</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262578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animEffect transition="in" filter="fade">
                                      <p:cBhvr>
                                        <p:cTn id="15"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Romans 14 (and 1 Corinthians 8)</a:t>
            </a:r>
          </a:p>
          <a:p>
            <a:pPr marL="0" indent="0" algn="just">
              <a:buNone/>
            </a:pPr>
            <a:r>
              <a:rPr lang="en-US" sz="3500" dirty="0" smtClean="0">
                <a:effectLst>
                  <a:glow rad="228600">
                    <a:srgbClr val="000000"/>
                  </a:glow>
                </a:effectLst>
              </a:rPr>
              <a:t>	Eating things sacrificed to idols/unclean</a:t>
            </a:r>
          </a:p>
          <a:p>
            <a:pPr marL="0" indent="0" algn="just">
              <a:buNone/>
            </a:pPr>
            <a:r>
              <a:rPr lang="en-US" sz="3500" dirty="0">
                <a:effectLst>
                  <a:glow rad="228600">
                    <a:srgbClr val="000000"/>
                  </a:glow>
                </a:effectLst>
              </a:rPr>
              <a:t>	</a:t>
            </a:r>
            <a:r>
              <a:rPr lang="en-US" sz="3500" dirty="0" smtClean="0">
                <a:effectLst>
                  <a:glow rad="228600">
                    <a:srgbClr val="000000"/>
                  </a:glow>
                </a:effectLst>
              </a:rPr>
              <a:t>Christian liberty</a:t>
            </a:r>
          </a:p>
          <a:p>
            <a:pPr marL="0" indent="0" algn="just">
              <a:buNone/>
            </a:pPr>
            <a:r>
              <a:rPr lang="en-US" sz="3500" dirty="0">
                <a:effectLst>
                  <a:glow rad="228600">
                    <a:srgbClr val="000000"/>
                  </a:glow>
                </a:effectLst>
              </a:rPr>
              <a:t>	</a:t>
            </a:r>
            <a:r>
              <a:rPr lang="en-US" sz="3500" dirty="0" smtClean="0">
                <a:effectLst>
                  <a:glow rad="228600">
                    <a:srgbClr val="000000"/>
                  </a:glow>
                </a:effectLst>
              </a:rPr>
              <a:t>Strong and weak consciences </a:t>
            </a:r>
          </a:p>
          <a:p>
            <a:pPr marL="0" indent="0" algn="just">
              <a:buNone/>
            </a:pPr>
            <a:r>
              <a:rPr lang="en-US" sz="3500" dirty="0">
                <a:effectLst>
                  <a:glow rad="228600">
                    <a:srgbClr val="000000"/>
                  </a:glow>
                </a:effectLst>
              </a:rPr>
              <a:t>	</a:t>
            </a:r>
            <a:r>
              <a:rPr lang="en-US" sz="3500" dirty="0" smtClean="0">
                <a:effectLst>
                  <a:glow rad="228600">
                    <a:srgbClr val="000000"/>
                  </a:glow>
                </a:effectLst>
              </a:rPr>
              <a:t>	- Strong: no feeling of sin</a:t>
            </a:r>
          </a:p>
          <a:p>
            <a:pPr marL="0" indent="0" algn="just">
              <a:buNone/>
            </a:pPr>
            <a:r>
              <a:rPr lang="en-US" sz="3500" dirty="0">
                <a:effectLst>
                  <a:glow rad="228600">
                    <a:srgbClr val="000000"/>
                  </a:glow>
                </a:effectLst>
              </a:rPr>
              <a:t>	</a:t>
            </a:r>
            <a:r>
              <a:rPr lang="en-US" sz="3500" dirty="0" smtClean="0">
                <a:effectLst>
                  <a:glow rad="228600">
                    <a:srgbClr val="000000"/>
                  </a:glow>
                </a:effectLst>
              </a:rPr>
              <a:t>	- Weak: sense of error in participation</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Context of Romans 14</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8681920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5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5" end="5"/>
                                            </p:txEl>
                                          </p:spTgt>
                                        </p:tgtEl>
                                        <p:attrNameLst>
                                          <p:attrName>style.visibility</p:attrName>
                                        </p:attrNameLst>
                                      </p:cBhvr>
                                      <p:to>
                                        <p:strVal val="visible"/>
                                      </p:to>
                                    </p:set>
                                    <p:animEffect transition="in" filter="fade">
                                      <p:cBhvr>
                                        <p:cTn id="1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Romans 14 (and 1 Corinthians 8)</a:t>
            </a:r>
          </a:p>
          <a:p>
            <a:pPr marL="0" indent="0" algn="just">
              <a:buNone/>
            </a:pPr>
            <a:r>
              <a:rPr lang="en-US" sz="3500" dirty="0" smtClean="0">
                <a:effectLst>
                  <a:glow rad="228600">
                    <a:srgbClr val="000000"/>
                  </a:glow>
                </a:effectLst>
              </a:rPr>
              <a:t>	Eating things sacrificed to idols/unclean</a:t>
            </a:r>
          </a:p>
          <a:p>
            <a:pPr marL="0" indent="0" algn="just">
              <a:buNone/>
            </a:pPr>
            <a:r>
              <a:rPr lang="en-US" sz="3500" dirty="0">
                <a:effectLst>
                  <a:glow rad="228600">
                    <a:srgbClr val="000000"/>
                  </a:glow>
                </a:effectLst>
              </a:rPr>
              <a:t>	</a:t>
            </a:r>
            <a:r>
              <a:rPr lang="en-US" sz="3500" dirty="0" smtClean="0">
                <a:effectLst>
                  <a:glow rad="228600">
                    <a:srgbClr val="000000"/>
                  </a:glow>
                </a:effectLst>
              </a:rPr>
              <a:t>Christian liberty</a:t>
            </a:r>
          </a:p>
          <a:p>
            <a:pPr marL="0" indent="0" algn="just">
              <a:buNone/>
            </a:pPr>
            <a:r>
              <a:rPr lang="en-US" sz="3500" dirty="0">
                <a:effectLst>
                  <a:glow rad="228600">
                    <a:srgbClr val="000000"/>
                  </a:glow>
                </a:effectLst>
              </a:rPr>
              <a:t>	</a:t>
            </a:r>
            <a:r>
              <a:rPr lang="en-US" sz="3500" dirty="0" smtClean="0">
                <a:effectLst>
                  <a:glow rad="228600">
                    <a:srgbClr val="000000"/>
                  </a:glow>
                </a:effectLst>
              </a:rPr>
              <a:t>Strong and weak consciences </a:t>
            </a:r>
          </a:p>
          <a:p>
            <a:pPr marL="0" indent="0" algn="just">
              <a:buNone/>
            </a:pPr>
            <a:r>
              <a:rPr lang="en-US" sz="3500" dirty="0">
                <a:effectLst>
                  <a:glow rad="228600">
                    <a:srgbClr val="000000"/>
                  </a:glow>
                </a:effectLst>
              </a:rPr>
              <a:t>	</a:t>
            </a:r>
            <a:r>
              <a:rPr lang="en-US" sz="3500" dirty="0" smtClean="0">
                <a:effectLst>
                  <a:glow rad="228600">
                    <a:srgbClr val="000000"/>
                  </a:glow>
                </a:effectLst>
              </a:rPr>
              <a:t>Main theme: </a:t>
            </a:r>
            <a:r>
              <a:rPr lang="en-US" sz="3500" b="1" dirty="0" smtClean="0">
                <a:effectLst>
                  <a:glow rad="228600">
                    <a:srgbClr val="000000"/>
                  </a:glow>
                </a:effectLst>
              </a:rPr>
              <a:t>think about others</a:t>
            </a:r>
          </a:p>
          <a:p>
            <a:pPr marL="0" indent="0" algn="just">
              <a:buNone/>
            </a:pPr>
            <a:r>
              <a:rPr lang="en-US" sz="3500" b="1" dirty="0">
                <a:effectLst>
                  <a:glow rad="228600">
                    <a:srgbClr val="000000"/>
                  </a:glow>
                </a:effectLst>
              </a:rPr>
              <a:t>	</a:t>
            </a:r>
            <a:r>
              <a:rPr lang="en-US" sz="3500" b="1" dirty="0" smtClean="0">
                <a:effectLst>
                  <a:glow rad="228600">
                    <a:srgbClr val="000000"/>
                  </a:glow>
                </a:effectLst>
              </a:rPr>
              <a:t>	</a:t>
            </a:r>
            <a:r>
              <a:rPr lang="en-US" sz="3500" dirty="0">
                <a:effectLst>
                  <a:glow rad="228600">
                    <a:srgbClr val="000000"/>
                  </a:glow>
                </a:effectLst>
              </a:rPr>
              <a:t> 1 Thessalonians 5:15 </a:t>
            </a:r>
            <a:endParaRPr lang="en-US" sz="3500" b="1"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Context of Romans 14</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64058694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4400" i="1" dirty="0" smtClean="0">
                <a:effectLst>
                  <a:glow rad="228600">
                    <a:srgbClr val="000000"/>
                  </a:glow>
                </a:effectLst>
              </a:rPr>
              <a:t>And </a:t>
            </a:r>
            <a:r>
              <a:rPr lang="en-US" sz="4400" i="1" dirty="0">
                <a:effectLst>
                  <a:glow rad="228600">
                    <a:srgbClr val="000000"/>
                  </a:glow>
                </a:effectLst>
              </a:rPr>
              <a:t>let us </a:t>
            </a:r>
            <a:r>
              <a:rPr lang="en-US" sz="4400" i="1" dirty="0">
                <a:solidFill>
                  <a:srgbClr val="FFFF00"/>
                </a:solidFill>
                <a:effectLst>
                  <a:glow rad="228600">
                    <a:srgbClr val="000000"/>
                  </a:glow>
                </a:effectLst>
              </a:rPr>
              <a:t>consider one another </a:t>
            </a:r>
            <a:r>
              <a:rPr lang="en-US" sz="4400" i="1" dirty="0">
                <a:effectLst>
                  <a:glow rad="228600">
                    <a:srgbClr val="000000"/>
                  </a:glow>
                </a:effectLst>
              </a:rPr>
              <a:t>in order to stir up love and good works</a:t>
            </a:r>
            <a:r>
              <a:rPr lang="en-US" sz="4400" dirty="0" smtClean="0">
                <a:effectLst>
                  <a:glow rad="228600">
                    <a:srgbClr val="000000"/>
                  </a:glow>
                </a:effectLst>
              </a:rPr>
              <a:t>,</a:t>
            </a:r>
            <a:r>
              <a:rPr lang="en-US" sz="4400" dirty="0">
                <a:effectLst>
                  <a:glow rad="228600">
                    <a:srgbClr val="000000"/>
                  </a:glow>
                </a:effectLst>
              </a:rPr>
              <a:t> </a:t>
            </a:r>
            <a:r>
              <a:rPr lang="en-US" sz="4400" dirty="0" smtClean="0">
                <a:effectLst>
                  <a:glow rad="228600">
                    <a:srgbClr val="000000"/>
                  </a:glow>
                </a:effectLst>
              </a:rPr>
              <a:t>							Hebrews </a:t>
            </a:r>
            <a:r>
              <a:rPr lang="en-US" sz="4400" dirty="0">
                <a:effectLst>
                  <a:glow rad="228600">
                    <a:srgbClr val="000000"/>
                  </a:glow>
                </a:effectLst>
              </a:rPr>
              <a:t>10:24 </a:t>
            </a:r>
            <a:endParaRPr lang="en-US" sz="4400" b="1" dirty="0">
              <a:effectLst>
                <a:glow rad="228600">
                  <a:srgbClr val="000000"/>
                </a:glow>
              </a:effectLst>
            </a:endParaRPr>
          </a:p>
        </p:txBody>
      </p:sp>
    </p:spTree>
    <p:extLst>
      <p:ext uri="{BB962C8B-B14F-4D97-AF65-F5344CB8AC3E}">
        <p14:creationId xmlns:p14="http://schemas.microsoft.com/office/powerpoint/2010/main" val="237034259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One of the chief evidences of spiritual maturity </a:t>
            </a:r>
          </a:p>
          <a:p>
            <a:pPr marL="0" indent="0" algn="just">
              <a:buNone/>
            </a:pPr>
            <a:r>
              <a:rPr lang="en-US" sz="3500" dirty="0">
                <a:effectLst>
                  <a:glow rad="228600">
                    <a:srgbClr val="000000"/>
                  </a:glow>
                </a:effectLst>
              </a:rPr>
              <a:t>	</a:t>
            </a:r>
            <a:r>
              <a:rPr lang="en-US" sz="3500" dirty="0" smtClean="0">
                <a:effectLst>
                  <a:glow rad="228600">
                    <a:srgbClr val="000000"/>
                  </a:glow>
                </a:effectLst>
              </a:rPr>
              <a:t>- How do my actions affect others</a:t>
            </a:r>
          </a:p>
          <a:p>
            <a:pPr marL="0" indent="0" algn="just">
              <a:buNone/>
            </a:pPr>
            <a:r>
              <a:rPr lang="en-US" sz="3500" dirty="0">
                <a:effectLst>
                  <a:glow rad="228600">
                    <a:srgbClr val="000000"/>
                  </a:glow>
                </a:effectLst>
              </a:rPr>
              <a:t>	</a:t>
            </a:r>
            <a:r>
              <a:rPr lang="en-US" sz="3500" dirty="0" smtClean="0">
                <a:effectLst>
                  <a:glow rad="228600">
                    <a:srgbClr val="000000"/>
                  </a:glow>
                </a:effectLst>
              </a:rPr>
              <a:t>- How do my words affect others</a:t>
            </a:r>
          </a:p>
          <a:p>
            <a:pPr marL="0" indent="0" algn="just">
              <a:buNone/>
            </a:pPr>
            <a:endParaRPr lang="en-US" sz="3500" dirty="0" smtClean="0">
              <a:effectLst>
                <a:glow rad="228600">
                  <a:srgbClr val="000000"/>
                </a:glow>
              </a:effectLst>
            </a:endParaRPr>
          </a:p>
          <a:p>
            <a:pPr marL="0" indent="0" algn="just">
              <a:buNone/>
            </a:pPr>
            <a:r>
              <a:rPr lang="en-US" sz="3500" dirty="0" smtClean="0">
                <a:effectLst>
                  <a:glow rad="228600">
                    <a:srgbClr val="000000"/>
                  </a:glow>
                </a:effectLst>
              </a:rPr>
              <a:t>Spiritually, are you children or grown in Christ?</a:t>
            </a:r>
          </a:p>
          <a:p>
            <a:pPr marL="0" indent="0" algn="just">
              <a:buNone/>
            </a:pPr>
            <a:r>
              <a:rPr lang="en-US" sz="3500" dirty="0" smtClean="0">
                <a:effectLst>
                  <a:glow rad="228600">
                    <a:srgbClr val="000000"/>
                  </a:glow>
                </a:effectLst>
              </a:rPr>
              <a:t>Do you pursue peace and edification of others?</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Thinking Of Others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9914493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fade">
                                      <p:cBhvr>
                                        <p:cTn id="2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433975</TotalTime>
  <Words>673</Words>
  <Application>Microsoft Office PowerPoint</Application>
  <PresentationFormat>On-screen Show (16:9)</PresentationFormat>
  <Paragraphs>138</Paragraphs>
  <Slides>17</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Bell MT</vt:lpstr>
      <vt:lpstr>Calibri</vt:lpstr>
      <vt:lpstr>Calibri Light</vt:lpstr>
      <vt:lpstr>Lucida Sans Unicode</vt:lpstr>
      <vt:lpstr>Times New Roman</vt:lpstr>
      <vt:lpstr>Wingdings</vt:lpstr>
      <vt:lpstr>Office Theme</vt:lpstr>
      <vt:lpstr>Welcome!</vt:lpstr>
      <vt:lpstr>PowerPoint Presentation</vt:lpstr>
      <vt:lpstr>Romans 14:19  Therefore let us pursue the things which make for peace and the things by which one may edify another.</vt:lpstr>
      <vt:lpstr>A Context of Romans 14</vt:lpstr>
      <vt:lpstr>A Context of Romans 14</vt:lpstr>
      <vt:lpstr>A Context of Romans 14</vt:lpstr>
      <vt:lpstr>A Context of Romans 14</vt:lpstr>
      <vt:lpstr>PowerPoint Presentation</vt:lpstr>
      <vt:lpstr>Thinking Of Others</vt:lpstr>
      <vt:lpstr>Thinking Of Others</vt:lpstr>
      <vt:lpstr>Thinking Of Others</vt:lpstr>
      <vt:lpstr>The Romans 14 Dilemma</vt:lpstr>
      <vt:lpstr>The Romans 14 Application</vt:lpstr>
      <vt:lpstr>The Romans 14 Application</vt:lpstr>
      <vt:lpstr>The Romans 14 Application</vt:lpstr>
      <vt:lpstr>PowerPoint Presentation</vt:lpstr>
      <vt:lpstr>Being Spiritual Begins: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1742</cp:revision>
  <dcterms:modified xsi:type="dcterms:W3CDTF">2020-06-06T18:27:43Z</dcterms:modified>
</cp:coreProperties>
</file>